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4" r:id="rId1"/>
  </p:sldMasterIdLst>
  <p:notesMasterIdLst>
    <p:notesMasterId r:id="rId24"/>
  </p:notesMasterIdLst>
  <p:handoutMasterIdLst>
    <p:handoutMasterId r:id="rId25"/>
  </p:handoutMasterIdLst>
  <p:sldIdLst>
    <p:sldId id="256" r:id="rId2"/>
    <p:sldId id="371" r:id="rId3"/>
    <p:sldId id="417" r:id="rId4"/>
    <p:sldId id="419" r:id="rId5"/>
    <p:sldId id="420" r:id="rId6"/>
    <p:sldId id="418" r:id="rId7"/>
    <p:sldId id="399" r:id="rId8"/>
    <p:sldId id="400" r:id="rId9"/>
    <p:sldId id="401" r:id="rId10"/>
    <p:sldId id="402" r:id="rId11"/>
    <p:sldId id="398" r:id="rId12"/>
    <p:sldId id="373" r:id="rId13"/>
    <p:sldId id="409" r:id="rId14"/>
    <p:sldId id="411" r:id="rId15"/>
    <p:sldId id="412" r:id="rId16"/>
    <p:sldId id="433" r:id="rId17"/>
    <p:sldId id="421" r:id="rId18"/>
    <p:sldId id="424" r:id="rId19"/>
    <p:sldId id="427" r:id="rId20"/>
    <p:sldId id="429" r:id="rId21"/>
    <p:sldId id="394" r:id="rId22"/>
    <p:sldId id="43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078D7E-2899-4DCD-A63A-38C556E9E981}">
          <p14:sldIdLst>
            <p14:sldId id="256"/>
            <p14:sldId id="371"/>
            <p14:sldId id="417"/>
            <p14:sldId id="419"/>
            <p14:sldId id="420"/>
            <p14:sldId id="418"/>
          </p14:sldIdLst>
        </p14:section>
        <p14:section name="Classification using uncertainty" id="{531FDC30-DD1A-4A2D-AC28-46B15B3A262B}">
          <p14:sldIdLst>
            <p14:sldId id="399"/>
            <p14:sldId id="400"/>
            <p14:sldId id="401"/>
            <p14:sldId id="402"/>
          </p14:sldIdLst>
        </p14:section>
        <p14:section name="Alterations" id="{8B8B84DE-4BAC-4E4C-BE6A-F68DC9826310}">
          <p14:sldIdLst>
            <p14:sldId id="398"/>
          </p14:sldIdLst>
        </p14:section>
        <p14:section name="Robustness" id="{F00BEE54-52F0-4363-B38C-2E2B093D4C26}">
          <p14:sldIdLst>
            <p14:sldId id="373"/>
            <p14:sldId id="409"/>
            <p14:sldId id="411"/>
            <p14:sldId id="412"/>
            <p14:sldId id="433"/>
          </p14:sldIdLst>
        </p14:section>
        <p14:section name="Esperimenti" id="{CD00C3E4-ABDC-4449-B832-C3520E2BE468}">
          <p14:sldIdLst>
            <p14:sldId id="421"/>
            <p14:sldId id="424"/>
            <p14:sldId id="427"/>
            <p14:sldId id="429"/>
            <p14:sldId id="394"/>
            <p14:sldId id="4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B0"/>
    <a:srgbClr val="C96643"/>
    <a:srgbClr val="4E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66" autoAdjust="0"/>
    <p:restoredTop sz="93844" autoAdjust="0"/>
  </p:normalViewPr>
  <p:slideViewPr>
    <p:cSldViewPr snapToGrid="0" snapToObjects="1">
      <p:cViewPr varScale="1">
        <p:scale>
          <a:sx n="80" d="100"/>
          <a:sy n="80" d="100"/>
        </p:scale>
        <p:origin x="44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8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3" d="100"/>
          <a:sy n="153" d="100"/>
        </p:scale>
        <p:origin x="1258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486F41-B503-46DA-B59C-4ED8136FDC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EFB68-43C0-4409-817E-E94189C6F9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B13F9-B5C8-4E43-A5AC-4FC56C9CEFF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B570A-2A44-43ED-83AE-53CF5ABD5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E0466-AA8D-4E35-B32A-402CA5A9AE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0DFCE-6778-49C1-9618-5289DC34B72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2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 min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0571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 min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180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 min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746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 min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6934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30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905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30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864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20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9432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30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158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30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02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30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5692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30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75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20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463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30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034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 min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588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 min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931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 min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7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 min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128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20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7293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15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57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15 sec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678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A95F-3D97-4DD9-812B-E28B2366EA06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E8D3-D97D-4077-A500-759F97F767F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0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A88A-91F4-49D2-BA75-7374F39BEA6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1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8EDB-E025-4A6A-8BCB-7D3F37C1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76622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Rubik" panose="02000604000000020004" pitchFamily="2" charset="-79"/>
                <a:cs typeface="Rubik" panose="02000604000000020004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7655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380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3" y="1643255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30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90" y="2642618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9"/>
            <a:ext cx="850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4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30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F64F-EAC5-4F88-BF26-82F0F399978F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09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697483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3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569535"/>
            <a:ext cx="5239979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2" y="2201713"/>
          <a:ext cx="7384759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2590034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BA77A8F-35F4-8846-B94F-FCE1DC534949}"/>
              </a:ext>
            </a:extLst>
          </p:cNvPr>
          <p:cNvSpPr txBox="1">
            <a:spLocks/>
          </p:cNvSpPr>
          <p:nvPr userDrawn="1"/>
        </p:nvSpPr>
        <p:spPr>
          <a:xfrm>
            <a:off x="774829" y="4082506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2000" b="0" dirty="0"/>
              <a:t>Sottotitolo della presentazione. </a:t>
            </a:r>
            <a:r>
              <a:rPr lang="it-IT" sz="2000" b="0" dirty="0" err="1"/>
              <a:t>Lorem</a:t>
            </a:r>
            <a:r>
              <a:rPr lang="it-IT" sz="2000" b="0" dirty="0"/>
              <a:t> </a:t>
            </a:r>
            <a:r>
              <a:rPr lang="it-IT" sz="2000" b="0" dirty="0" err="1"/>
              <a:t>ipsum</a:t>
            </a:r>
            <a:r>
              <a:rPr lang="it-IT" sz="2000" b="0" dirty="0"/>
              <a:t> </a:t>
            </a:r>
            <a:r>
              <a:rPr lang="it-IT" sz="2000" b="0" dirty="0" err="1"/>
              <a:t>dolor</a:t>
            </a:r>
            <a:r>
              <a:rPr lang="it-IT" sz="2000" b="0" dirty="0"/>
              <a:t> </a:t>
            </a:r>
            <a:r>
              <a:rPr lang="it-IT" sz="2000" b="0" dirty="0" err="1"/>
              <a:t>sit</a:t>
            </a:r>
            <a:r>
              <a:rPr lang="it-IT" sz="2000" b="0" dirty="0"/>
              <a:t> </a:t>
            </a:r>
            <a:r>
              <a:rPr lang="it-IT" sz="2000" b="0" dirty="0" err="1"/>
              <a:t>amet</a:t>
            </a:r>
            <a:r>
              <a:rPr lang="it-IT" sz="2000" b="0" dirty="0"/>
              <a:t> </a:t>
            </a:r>
            <a:r>
              <a:rPr lang="it-IT" sz="2000" b="0" dirty="0" err="1"/>
              <a:t>consectetur</a:t>
            </a:r>
            <a:r>
              <a:rPr lang="it-IT" sz="2000" b="0" dirty="0"/>
              <a:t> </a:t>
            </a:r>
            <a:r>
              <a:rPr lang="it-IT" sz="2000" b="0" dirty="0" err="1"/>
              <a:t>adipiscing</a:t>
            </a:r>
            <a:endParaRPr lang="it-IT" sz="2000" b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 userDrawn="1"/>
        </p:nvSpPr>
        <p:spPr>
          <a:xfrm>
            <a:off x="8995147" y="4061239"/>
            <a:ext cx="2424223" cy="240335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800" b="0" dirty="0">
                <a:solidFill>
                  <a:srgbClr val="426EB0"/>
                </a:solidFill>
              </a:rPr>
              <a:t>RELATORI</a:t>
            </a:r>
          </a:p>
          <a:p>
            <a:r>
              <a:rPr lang="it-IT" sz="1200" b="0" dirty="0"/>
              <a:t>Prof.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Prof.ssa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 Nome Cognome</a:t>
            </a:r>
          </a:p>
          <a:p>
            <a:endParaRPr lang="it-IT" sz="1200" b="0" dirty="0"/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SEDE</a:t>
            </a:r>
          </a:p>
          <a:p>
            <a:r>
              <a:rPr lang="it-IT" sz="1200" b="0" dirty="0"/>
              <a:t>Kilometro Rosso</a:t>
            </a:r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DATA</a:t>
            </a:r>
          </a:p>
          <a:p>
            <a:r>
              <a:rPr lang="it-IT" sz="1200" b="0" dirty="0"/>
              <a:t>27-12-2019</a:t>
            </a:r>
          </a:p>
          <a:p>
            <a:endParaRPr lang="it-IT" sz="1200" b="0" dirty="0"/>
          </a:p>
          <a:p>
            <a:endParaRPr lang="it-IT" sz="1200" b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 userDrawn="1"/>
        </p:nvSpPr>
        <p:spPr>
          <a:xfrm>
            <a:off x="8995147" y="2590031"/>
            <a:ext cx="2424223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200" b="1" dirty="0">
                <a:solidFill>
                  <a:srgbClr val="C96643"/>
                </a:solidFill>
              </a:rPr>
              <a:t>Corso di laurea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in economia aziendale,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direzione amministrativa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e professione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BFE4-7B0C-4153-85D1-022B98755531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5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B1C9-E508-491F-9FE8-836FD5EF324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0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057A-DCA5-4C01-9179-46B620C52839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0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541E-62D9-43BB-BDE8-BA47EB5FCB75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8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CB786-B757-4FFB-8107-9AF008A60236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6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F5307-FB6A-4DB4-BF94-EEBFF8393929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3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DEE-08A1-4A4F-8E6D-9809A1B21D6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8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7563D-4503-4BD4-8968-324930C8380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43CE2F39-362A-4478-BB7A-043F52B43685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8" name="Immagine 11">
            <a:extLst>
              <a:ext uri="{FF2B5EF4-FFF2-40B4-BE49-F238E27FC236}">
                <a16:creationId xmlns:a16="http://schemas.microsoft.com/office/drawing/2014/main" id="{887C8BD4-9DCD-4630-B4F0-78FF9CC030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/>
          <a:srcRect l="2825" r="11846"/>
          <a:stretch/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1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03" r:id="rId12"/>
    <p:sldLayoutId id="2147483681" r:id="rId13"/>
    <p:sldLayoutId id="2147483652" r:id="rId14"/>
    <p:sldLayoutId id="2147483651" r:id="rId15"/>
    <p:sldLayoutId id="2147483655" r:id="rId16"/>
    <p:sldLayoutId id="2147483660" r:id="rId17"/>
    <p:sldLayoutId id="2147483654" r:id="rId18"/>
    <p:sldLayoutId id="2147483659" r:id="rId19"/>
    <p:sldLayoutId id="2147483662" r:id="rId20"/>
    <p:sldLayoutId id="2147483653" r:id="rId21"/>
    <p:sldLayoutId id="2147483663" r:id="rId22"/>
    <p:sldLayoutId id="2147483664" r:id="rId23"/>
    <p:sldLayoutId id="2147483656" r:id="rId24"/>
    <p:sldLayoutId id="2147483657" r:id="rId25"/>
    <p:sldLayoutId id="2147483658" r:id="rId26"/>
    <p:sldLayoutId id="214748366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6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image" Target="../media/image170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8C3FFB-E896-F245-9293-6D6523F54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085" y="2648366"/>
            <a:ext cx="8816723" cy="87456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it-IT" sz="2400" noProof="0" dirty="0">
                <a:latin typeface="Rubik" panose="00000500000000000000" pitchFamily="2" charset="-79"/>
                <a:cs typeface="Rubik" panose="00000500000000000000" pitchFamily="2" charset="-79"/>
              </a:rPr>
              <a:t>Evaluating the Robustness of Bayesian Neural Networks By Exploiting </a:t>
            </a:r>
            <a:r>
              <a:rPr lang="it-IT" sz="2400" noProof="0" dirty="0" err="1">
                <a:latin typeface="Rubik" panose="00000500000000000000" pitchFamily="2" charset="-79"/>
                <a:cs typeface="Rubik" panose="00000500000000000000" pitchFamily="2" charset="-79"/>
              </a:rPr>
              <a:t>Uncertainty</a:t>
            </a:r>
            <a:r>
              <a:rPr lang="it-IT" sz="2400" noProof="0" dirty="0">
                <a:latin typeface="Rubik" panose="00000500000000000000" pitchFamily="2" charset="-79"/>
                <a:cs typeface="Rubik" panose="00000500000000000000" pitchFamily="2" charset="-79"/>
              </a:rPr>
              <a:t>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C08528-4D85-9842-9163-081797AAA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9326" y="4322719"/>
            <a:ext cx="1694094" cy="87456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it-IT" sz="1600" noProof="0" dirty="0">
                <a:latin typeface="Rubik" panose="00000500000000000000" pitchFamily="2" charset="-79"/>
                <a:cs typeface="Rubik" panose="00000500000000000000" pitchFamily="2" charset="-79"/>
              </a:rPr>
              <a:t>Candidato:</a:t>
            </a:r>
          </a:p>
          <a:p>
            <a:pPr algn="l"/>
            <a:r>
              <a:rPr lang="it-IT" sz="1600" b="1" noProof="0" dirty="0">
                <a:latin typeface="Rubik" panose="00000500000000000000" pitchFamily="2" charset="-79"/>
                <a:cs typeface="Rubik" panose="00000500000000000000" pitchFamily="2" charset="-79"/>
              </a:rPr>
              <a:t>Wasim Essbai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35D43417-D627-F628-22D4-BEC4A32D19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622699"/>
              </p:ext>
            </p:extLst>
          </p:nvPr>
        </p:nvGraphicFramePr>
        <p:xfrm>
          <a:off x="5148702" y="262786"/>
          <a:ext cx="1233488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234227" imgH="1135088" progId="Acrobat.Document.DC">
                  <p:embed/>
                </p:oleObj>
              </mc:Choice>
              <mc:Fallback>
                <p:oleObj name="Acrobat Document" r:id="rId2" imgW="1234227" imgH="113508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702" y="262786"/>
                        <a:ext cx="1233488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61BE96-3FBC-F997-1650-25BBC851C730}"/>
              </a:ext>
            </a:extLst>
          </p:cNvPr>
          <p:cNvSpPr txBox="1"/>
          <p:nvPr/>
        </p:nvSpPr>
        <p:spPr>
          <a:xfrm>
            <a:off x="3950205" y="1503452"/>
            <a:ext cx="3630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baseline="0" dirty="0">
                <a:latin typeface="F34"/>
              </a:rPr>
              <a:t>Università degli Studi di Bergamo</a:t>
            </a:r>
            <a:endParaRPr lang="it-IT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8F3785-B006-3D9C-25FD-BF5859D7A05A}"/>
              </a:ext>
            </a:extLst>
          </p:cNvPr>
          <p:cNvSpPr txBox="1"/>
          <p:nvPr/>
        </p:nvSpPr>
        <p:spPr>
          <a:xfrm>
            <a:off x="1813369" y="1903562"/>
            <a:ext cx="7904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baseline="0" dirty="0">
                <a:latin typeface="F34"/>
              </a:rPr>
              <a:t>Dipartimento di ingegneria Gestionale, dell’informazione della produzione</a:t>
            </a:r>
            <a:endParaRPr lang="it-IT" sz="20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EB3E1040-A1D0-720F-AEF4-D786DFEAFBE2}"/>
              </a:ext>
            </a:extLst>
          </p:cNvPr>
          <p:cNvSpPr txBox="1">
            <a:spLocks/>
          </p:cNvSpPr>
          <p:nvPr/>
        </p:nvSpPr>
        <p:spPr>
          <a:xfrm>
            <a:off x="535479" y="3742696"/>
            <a:ext cx="2555775" cy="702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Relatore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:</a:t>
            </a:r>
          </a:p>
          <a:p>
            <a:pPr algn="l"/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Prof. Angelo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Gargantini</a:t>
            </a:r>
            <a:endParaRPr lang="en-US" sz="1600" b="1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641EEF99-BDCF-505A-49ED-997FD85B531F}"/>
              </a:ext>
            </a:extLst>
          </p:cNvPr>
          <p:cNvSpPr txBox="1">
            <a:spLocks/>
          </p:cNvSpPr>
          <p:nvPr/>
        </p:nvSpPr>
        <p:spPr>
          <a:xfrm>
            <a:off x="535480" y="4528205"/>
            <a:ext cx="2555775" cy="8745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Correlatori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:</a:t>
            </a:r>
          </a:p>
          <a:p>
            <a:pPr algn="l"/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Dott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. Andrea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Bombarda</a:t>
            </a:r>
            <a:endParaRPr lang="en-US" sz="1600" b="1" dirty="0"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algn="l"/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Dott.ssa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 Silvia Bonfanti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C6908BBA-EB1E-6BAD-4903-392BFCA7ED3A}"/>
              </a:ext>
            </a:extLst>
          </p:cNvPr>
          <p:cNvSpPr txBox="1">
            <a:spLocks/>
          </p:cNvSpPr>
          <p:nvPr/>
        </p:nvSpPr>
        <p:spPr>
          <a:xfrm>
            <a:off x="4597286" y="5577312"/>
            <a:ext cx="2997428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Anno </a:t>
            </a:r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Accademico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 2022-2023</a:t>
            </a:r>
          </a:p>
        </p:txBody>
      </p:sp>
    </p:spTree>
    <p:extLst>
      <p:ext uri="{BB962C8B-B14F-4D97-AF65-F5344CB8AC3E}">
        <p14:creationId xmlns:p14="http://schemas.microsoft.com/office/powerpoint/2010/main" val="381999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it-IT" sz="3500" noProof="0" dirty="0"/>
              <a:t>Deviazione standard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=2.87(1−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4303090" y="1896322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D7D52-8122-6E08-9CC1-3E8F16C97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27" y="1652309"/>
            <a:ext cx="3939881" cy="670618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2649C96-9798-7036-0373-E8FD2FC66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00" y="2159999"/>
            <a:ext cx="4555200" cy="3744000"/>
          </a:xfrm>
          <a:prstGeom prst="rect">
            <a:avLst/>
          </a:prstGeom>
        </p:spPr>
      </p:pic>
      <p:pic>
        <p:nvPicPr>
          <p:cNvPr id="13" name="Immagine 12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D86005B3-5EB0-75E0-34E2-9D3BB51AC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999" y="2159999"/>
            <a:ext cx="4453800" cy="3744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D58453-77FC-6455-8657-FFCC346C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50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it-IT" sz="3500" noProof="0" dirty="0"/>
              <a:t>Alterazioni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D57A3A-3D9F-4DD5-B3CF-70F0E0E3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27" y="1365564"/>
            <a:ext cx="5826473" cy="2606772"/>
          </a:xfrm>
        </p:spPr>
        <p:txBody>
          <a:bodyPr anchor="ctr">
            <a:noAutofit/>
          </a:bodyPr>
          <a:lstStyle/>
          <a:p>
            <a:r>
              <a:rPr lang="it-IT" sz="2000" noProof="0" dirty="0"/>
              <a:t>Trasformazione di un dato in input per simulare possibili problemi nel mondo reale</a:t>
            </a:r>
          </a:p>
          <a:p>
            <a:r>
              <a:rPr lang="it-IT" sz="2000" noProof="0" dirty="0"/>
              <a:t>Un’alterazione può realizzarsi in un determinato range di valori</a:t>
            </a:r>
          </a:p>
          <a:p>
            <a:pPr lvl="1"/>
            <a:r>
              <a:rPr lang="it-IT" sz="2000" noProof="0" dirty="0"/>
              <a:t>Esempio: aumento luminosità +- 10%</a:t>
            </a:r>
          </a:p>
          <a:p>
            <a:r>
              <a:rPr lang="it-IT" sz="2400" noProof="0" dirty="0"/>
              <a:t>Definite da un </a:t>
            </a:r>
            <a:r>
              <a:rPr lang="it-IT" sz="2400" b="1" noProof="0" dirty="0"/>
              <a:t>esperto di dominio</a:t>
            </a:r>
          </a:p>
        </p:txBody>
      </p:sp>
      <p:pic>
        <p:nvPicPr>
          <p:cNvPr id="5" name="Picture 4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F25403AB-2252-40B5-9B33-A4FD4820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26" y="4189050"/>
            <a:ext cx="5128096" cy="1730731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5FA4F81-B18B-5299-CCD6-1EF1A543672D}"/>
              </a:ext>
            </a:extLst>
          </p:cNvPr>
          <p:cNvSpPr txBox="1">
            <a:spLocks/>
          </p:cNvSpPr>
          <p:nvPr/>
        </p:nvSpPr>
        <p:spPr>
          <a:xfrm>
            <a:off x="7782503" y="1807914"/>
            <a:ext cx="3726006" cy="284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Alterazioni</a:t>
            </a:r>
            <a:r>
              <a:rPr lang="en-US" sz="2400" b="1" dirty="0"/>
              <a:t> considerate:</a:t>
            </a:r>
          </a:p>
          <a:p>
            <a:pPr lvl="1"/>
            <a:r>
              <a:rPr lang="en-US" sz="2000" dirty="0" err="1"/>
              <a:t>Rumore</a:t>
            </a:r>
            <a:r>
              <a:rPr lang="en-US" sz="2000" dirty="0"/>
              <a:t> </a:t>
            </a:r>
            <a:r>
              <a:rPr lang="en-US" sz="2000" dirty="0" err="1"/>
              <a:t>gaussiano</a:t>
            </a:r>
            <a:endParaRPr lang="en-US" sz="2000" dirty="0"/>
          </a:p>
          <a:p>
            <a:pPr lvl="1"/>
            <a:r>
              <a:rPr lang="en-US" sz="2000" dirty="0" err="1"/>
              <a:t>Sfocatura</a:t>
            </a:r>
            <a:endParaRPr lang="en-US" sz="2000" dirty="0"/>
          </a:p>
          <a:p>
            <a:pPr lvl="1"/>
            <a:r>
              <a:rPr lang="en-US" sz="2000" dirty="0" err="1"/>
              <a:t>Luminosità</a:t>
            </a:r>
            <a:endParaRPr lang="en-US" sz="2000" dirty="0"/>
          </a:p>
          <a:p>
            <a:pPr lvl="1"/>
            <a:r>
              <a:rPr lang="en-US" sz="2000" dirty="0" err="1"/>
              <a:t>Traslazione</a:t>
            </a:r>
            <a:endParaRPr lang="en-US" sz="2000" dirty="0"/>
          </a:p>
          <a:p>
            <a:pPr lvl="1"/>
            <a:r>
              <a:rPr lang="en-US" sz="2000" dirty="0"/>
              <a:t>Zoom</a:t>
            </a:r>
          </a:p>
          <a:p>
            <a:pPr lvl="1"/>
            <a:r>
              <a:rPr lang="en-US" sz="2000" dirty="0" err="1"/>
              <a:t>Compressione</a:t>
            </a:r>
            <a:endParaRPr lang="en-US" sz="2000" dirty="0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733B39D1-25C8-8E5A-49F4-26E62C02F22C}"/>
              </a:ext>
            </a:extLst>
          </p:cNvPr>
          <p:cNvSpPr/>
          <p:nvPr/>
        </p:nvSpPr>
        <p:spPr>
          <a:xfrm>
            <a:off x="6440488" y="3103417"/>
            <a:ext cx="609600" cy="9421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1EE6E7C-017A-6E81-C9D1-502FD357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63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it-IT" noProof="0" dirty="0"/>
              <a:t>Robustezza: intuizione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7DD67D-1768-4D23-A769-2D58E155A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45" y="898875"/>
            <a:ext cx="6687737" cy="1640676"/>
          </a:xfrm>
        </p:spPr>
        <p:txBody>
          <a:bodyPr>
            <a:noAutofit/>
          </a:bodyPr>
          <a:lstStyle/>
          <a:p>
            <a:r>
              <a:rPr lang="it-IT" noProof="0" dirty="0"/>
              <a:t>Alterando i dati, l’</a:t>
            </a:r>
            <a:r>
              <a:rPr lang="it-IT" u="sng" noProof="0" dirty="0"/>
              <a:t>accuracy</a:t>
            </a:r>
            <a:r>
              <a:rPr lang="it-IT" noProof="0" dirty="0"/>
              <a:t> diminuisce</a:t>
            </a:r>
          </a:p>
          <a:p>
            <a:r>
              <a:rPr lang="it-IT" noProof="0" dirty="0"/>
              <a:t>L’accuracy non deve scendere sotto una certa soglia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103D278-5D51-48F2-9C20-F848F5F6F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8" r="18923" b="-2"/>
          <a:stretch/>
        </p:blipFill>
        <p:spPr>
          <a:xfrm>
            <a:off x="8139644" y="918384"/>
            <a:ext cx="3411109" cy="31141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0D326B-8319-4B1F-9566-0829EEF191C2}"/>
              </a:ext>
            </a:extLst>
          </p:cNvPr>
          <p:cNvCxnSpPr/>
          <p:nvPr/>
        </p:nvCxnSpPr>
        <p:spPr>
          <a:xfrm>
            <a:off x="2239617" y="5310657"/>
            <a:ext cx="28783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0052CE-5C29-4553-9E1E-627418F91077}"/>
              </a:ext>
            </a:extLst>
          </p:cNvPr>
          <p:cNvCxnSpPr>
            <a:cxnSpLocks/>
          </p:cNvCxnSpPr>
          <p:nvPr/>
        </p:nvCxnSpPr>
        <p:spPr>
          <a:xfrm flipV="1">
            <a:off x="2392017" y="3004779"/>
            <a:ext cx="0" cy="24582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851A8B-BF26-4FFB-AC9B-71F0FA99CF12}"/>
              </a:ext>
            </a:extLst>
          </p:cNvPr>
          <p:cNvCxnSpPr>
            <a:cxnSpLocks/>
          </p:cNvCxnSpPr>
          <p:nvPr/>
        </p:nvCxnSpPr>
        <p:spPr>
          <a:xfrm>
            <a:off x="2700794" y="5463057"/>
            <a:ext cx="179699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44094D-8F61-4C44-B1EB-FB992076D8E6}"/>
              </a:ext>
            </a:extLst>
          </p:cNvPr>
          <p:cNvSpPr/>
          <p:nvPr/>
        </p:nvSpPr>
        <p:spPr>
          <a:xfrm>
            <a:off x="2692843" y="3429000"/>
            <a:ext cx="1833617" cy="1608514"/>
          </a:xfrm>
          <a:custGeom>
            <a:avLst/>
            <a:gdLst>
              <a:gd name="connsiteX0" fmla="*/ 0 w 1833617"/>
              <a:gd name="connsiteY0" fmla="*/ 1224128 h 1258288"/>
              <a:gd name="connsiteX1" fmla="*/ 540688 w 1833617"/>
              <a:gd name="connsiteY1" fmla="*/ 755001 h 1258288"/>
              <a:gd name="connsiteX2" fmla="*/ 826935 w 1833617"/>
              <a:gd name="connsiteY2" fmla="*/ 15530 h 1258288"/>
              <a:gd name="connsiteX3" fmla="*/ 1359673 w 1833617"/>
              <a:gd name="connsiteY3" fmla="*/ 325631 h 1258288"/>
              <a:gd name="connsiteX4" fmla="*/ 1781092 w 1833617"/>
              <a:gd name="connsiteY4" fmla="*/ 1176421 h 1258288"/>
              <a:gd name="connsiteX5" fmla="*/ 1812897 w 1833617"/>
              <a:gd name="connsiteY5" fmla="*/ 1176421 h 125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3617" h="1258288">
                <a:moveTo>
                  <a:pt x="0" y="1224128"/>
                </a:moveTo>
                <a:cubicBezTo>
                  <a:pt x="201433" y="1090281"/>
                  <a:pt x="402866" y="956434"/>
                  <a:pt x="540688" y="755001"/>
                </a:cubicBezTo>
                <a:cubicBezTo>
                  <a:pt x="678511" y="553568"/>
                  <a:pt x="690438" y="87092"/>
                  <a:pt x="826935" y="15530"/>
                </a:cubicBezTo>
                <a:cubicBezTo>
                  <a:pt x="963432" y="-56032"/>
                  <a:pt x="1200647" y="132149"/>
                  <a:pt x="1359673" y="325631"/>
                </a:cubicBezTo>
                <a:cubicBezTo>
                  <a:pt x="1518699" y="519113"/>
                  <a:pt x="1781092" y="1176421"/>
                  <a:pt x="1781092" y="1176421"/>
                </a:cubicBezTo>
                <a:cubicBezTo>
                  <a:pt x="1856629" y="1318219"/>
                  <a:pt x="1834763" y="1247320"/>
                  <a:pt x="1812897" y="1176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64418-39B3-47A8-8B94-7C18156EA594}"/>
              </a:ext>
            </a:extLst>
          </p:cNvPr>
          <p:cNvSpPr txBox="1"/>
          <p:nvPr/>
        </p:nvSpPr>
        <p:spPr>
          <a:xfrm>
            <a:off x="3102671" y="5615457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range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91E2FA-65DA-4F9E-AC34-36D133DA355D}"/>
              </a:ext>
            </a:extLst>
          </p:cNvPr>
          <p:cNvCxnSpPr/>
          <p:nvPr/>
        </p:nvCxnSpPr>
        <p:spPr>
          <a:xfrm>
            <a:off x="1865907" y="4030497"/>
            <a:ext cx="3411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560559-4F7A-4423-85F1-C5FACE51DEF7}"/>
              </a:ext>
            </a:extLst>
          </p:cNvPr>
          <p:cNvSpPr txBox="1"/>
          <p:nvPr/>
        </p:nvSpPr>
        <p:spPr>
          <a:xfrm>
            <a:off x="1686421" y="369295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27E2D5-EB14-48E7-895B-612889B7C544}"/>
              </a:ext>
            </a:extLst>
          </p:cNvPr>
          <p:cNvCxnSpPr/>
          <p:nvPr/>
        </p:nvCxnSpPr>
        <p:spPr>
          <a:xfrm>
            <a:off x="3360752" y="4030497"/>
            <a:ext cx="763325" cy="0"/>
          </a:xfrm>
          <a:prstGeom prst="line">
            <a:avLst/>
          </a:prstGeom>
          <a:ln w="984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24454CC-22A4-4AE1-8BA9-780E4E5DFCEB}"/>
              </a:ext>
            </a:extLst>
          </p:cNvPr>
          <p:cNvSpPr/>
          <p:nvPr/>
        </p:nvSpPr>
        <p:spPr>
          <a:xfrm>
            <a:off x="4403475" y="2737655"/>
            <a:ext cx="2387829" cy="955295"/>
          </a:xfrm>
          <a:prstGeom prst="wedgeRectCallout">
            <a:avLst>
              <a:gd name="adj1" fmla="val -68920"/>
              <a:gd name="adj2" fmla="val 8374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 sopra la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soglia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desiderata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C96218-C051-43CF-B135-9F3B0939E2D7}"/>
              </a:ext>
            </a:extLst>
          </p:cNvPr>
          <p:cNvSpPr txBox="1"/>
          <p:nvPr/>
        </p:nvSpPr>
        <p:spPr>
          <a:xfrm>
            <a:off x="3524754" y="403250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E8663-4BFB-47EA-832B-474EB81BC378}"/>
              </a:ext>
            </a:extLst>
          </p:cNvPr>
          <p:cNvSpPr txBox="1"/>
          <p:nvPr/>
        </p:nvSpPr>
        <p:spPr>
          <a:xfrm>
            <a:off x="1580806" y="269195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D9D55-437F-4582-9C25-3B97AB997171}"/>
              </a:ext>
            </a:extLst>
          </p:cNvPr>
          <p:cNvSpPr txBox="1"/>
          <p:nvPr/>
        </p:nvSpPr>
        <p:spPr>
          <a:xfrm>
            <a:off x="4867605" y="5430791"/>
            <a:ext cx="187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Livello</a:t>
            </a:r>
            <a:r>
              <a:rPr lang="en-US" dirty="0"/>
              <a:t> </a:t>
            </a:r>
            <a:r>
              <a:rPr lang="en-US" dirty="0" err="1"/>
              <a:t>alterazione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C51D5F-1C8C-4683-A8D5-8C9D4389EB89}"/>
              </a:ext>
            </a:extLst>
          </p:cNvPr>
          <p:cNvCxnSpPr>
            <a:cxnSpLocks/>
          </p:cNvCxnSpPr>
          <p:nvPr/>
        </p:nvCxnSpPr>
        <p:spPr>
          <a:xfrm flipV="1">
            <a:off x="3609650" y="3004779"/>
            <a:ext cx="0" cy="2458278"/>
          </a:xfrm>
          <a:prstGeom prst="straightConnector1">
            <a:avLst/>
          </a:prstGeom>
          <a:ln w="19050"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B5FDE01-F74F-88A6-A539-F2862E66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940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5" grpId="0" animBg="1"/>
      <p:bldP spid="16" grpId="0"/>
      <p:bldP spid="20" grpId="0"/>
      <p:bldP spid="24" grpId="0" animBg="1"/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>
            <a:normAutofit fontScale="90000"/>
          </a:bodyPr>
          <a:lstStyle/>
          <a:p>
            <a:r>
              <a:rPr lang="it-IT" noProof="0" dirty="0"/>
              <a:t>Robustezza: definizione</a:t>
            </a:r>
          </a:p>
        </p:txBody>
      </p:sp>
      <p:pic>
        <p:nvPicPr>
          <p:cNvPr id="10" name="Immagine 9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2494BC4-85C0-94F3-0F2B-D7DECCDD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85" y="1886667"/>
            <a:ext cx="5521877" cy="4169969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54814D-15B5-E7A6-57E0-0B5AC3A8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356A7ED-4C4F-281B-BED4-4E1950FDB99D}"/>
                  </a:ext>
                </a:extLst>
              </p:cNvPr>
              <p:cNvSpPr txBox="1"/>
              <p:nvPr/>
            </p:nvSpPr>
            <p:spPr>
              <a:xfrm>
                <a:off x="236035" y="1262523"/>
                <a:ext cx="6227550" cy="11433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b="1" i="1" smtClean="0">
                          <a:latin typeface="Cambria Math" panose="02040503050406030204" pitchFamily="18" charset="0"/>
                        </a:rPr>
                        <m:t>Definition</m:t>
                      </m:r>
                      <m:r>
                        <m:rPr>
                          <m:nor/>
                        </m:rPr>
                        <a:rPr lang="it-IT" b="1" i="1" smtClean="0">
                          <a:latin typeface="Cambria Math" panose="02040503050406030204" pitchFamily="18" charset="0"/>
                        </a:rPr>
                        <m:t> 4.2.8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Robustness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classifier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tol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tolerance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dep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penalization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robustness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rob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classifier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alteration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type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range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dataset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defined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b="0" i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356A7ED-4C4F-281B-BED4-4E1950FDB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5" y="1262523"/>
                <a:ext cx="6227550" cy="1143326"/>
              </a:xfrm>
              <a:prstGeom prst="rect">
                <a:avLst/>
              </a:prstGeom>
              <a:blipFill>
                <a:blip r:embed="rId5"/>
                <a:stretch>
                  <a:fillRect l="-1175" r="-196" b="-58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3A261C6-4222-72D7-654F-17ABED09038A}"/>
                  </a:ext>
                </a:extLst>
              </p:cNvPr>
              <p:cNvSpPr txBox="1"/>
              <p:nvPr/>
            </p:nvSpPr>
            <p:spPr>
              <a:xfrm>
                <a:off x="48328" y="2754328"/>
                <a:ext cx="6602963" cy="6746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𝑟𝑜𝑏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𝑡𝑜𝑙</m:t>
                              </m:r>
                              <m:d>
                                <m:dPr>
                                  <m:ctrlP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</m:t>
                                  </m:r>
                                  <m:d>
                                    <m:dPr>
                                      <m:ctrlPr>
                                        <a:rPr lang="it-I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it-IT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d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𝑑𝑒𝑝</m:t>
                              </m:r>
                              <m:d>
                                <m:d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</m:t>
                                  </m:r>
                                  <m:d>
                                    <m:d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it-IT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d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3A261C6-4222-72D7-654F-17ABED090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8" y="2754328"/>
                <a:ext cx="6602963" cy="674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6D25418-0730-22D2-DE8A-A16823B7FA36}"/>
                  </a:ext>
                </a:extLst>
              </p:cNvPr>
              <p:cNvSpPr txBox="1"/>
              <p:nvPr/>
            </p:nvSpPr>
            <p:spPr>
              <a:xfrm>
                <a:off x="230583" y="3612989"/>
                <a:ext cx="6303568" cy="560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threshold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referring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minimum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accuracy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accepted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probability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distribution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alteration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levels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6D25418-0730-22D2-DE8A-A16823B7F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83" y="3612989"/>
                <a:ext cx="6303568" cy="560025"/>
              </a:xfrm>
              <a:prstGeom prst="rect">
                <a:avLst/>
              </a:prstGeom>
              <a:blipFill>
                <a:blip r:embed="rId7"/>
                <a:stretch>
                  <a:fillRect t="-1087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170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06F21-466D-A16A-C93E-E28CAA81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contro l’indecisione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5655648-D622-8577-C5EF-F120B191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EC89544-1A27-02B5-CE90-D51167617404}"/>
                  </a:ext>
                </a:extLst>
              </p:cNvPr>
              <p:cNvSpPr txBox="1"/>
              <p:nvPr/>
            </p:nvSpPr>
            <p:spPr>
              <a:xfrm>
                <a:off x="526509" y="2024488"/>
                <a:ext cx="11154082" cy="879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b="1" i="1" smtClean="0">
                          <a:latin typeface="Cambria Math" panose="02040503050406030204" pitchFamily="18" charset="0"/>
                        </a:rPr>
                        <m:t>Definition</m:t>
                      </m:r>
                      <m:r>
                        <m:rPr>
                          <m:nor/>
                        </m:rPr>
                        <a:rPr lang="it-IT" b="1" i="1" smtClean="0">
                          <a:latin typeface="Cambria Math" panose="02040503050406030204" pitchFamily="18" charset="0"/>
                        </a:rPr>
                        <m:t> 4.3.1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Indecision</m:t>
                          </m:r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robustness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classifier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tol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tolerance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dep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penalization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robustness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against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indecision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robInd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classifier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alteration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type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range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dataset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defined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b="0" i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EC89544-1A27-02B5-CE90-D5116761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9" y="2024488"/>
                <a:ext cx="11154082" cy="879023"/>
              </a:xfrm>
              <a:prstGeom prst="rect">
                <a:avLst/>
              </a:prstGeom>
              <a:blipFill>
                <a:blip r:embed="rId3"/>
                <a:stretch>
                  <a:fillRect l="-383"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3E6A8F1-055C-7152-D6F5-84B2FFE86B7C}"/>
                  </a:ext>
                </a:extLst>
              </p:cNvPr>
              <p:cNvSpPr txBox="1"/>
              <p:nvPr/>
            </p:nvSpPr>
            <p:spPr>
              <a:xfrm>
                <a:off x="2347730" y="3087008"/>
                <a:ext cx="8067208" cy="867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𝑟𝑜𝑏𝐼𝑛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𝑡𝑜𝑙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𝑖𝑛𝑑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𝑑𝑒𝑝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𝑖𝑛𝑑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3E6A8F1-055C-7152-D6F5-84B2FFE86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30" y="3087008"/>
                <a:ext cx="8067208" cy="8674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D56F43C-972C-2E0B-59DF-CDAE75D07F07}"/>
                  </a:ext>
                </a:extLst>
              </p:cNvPr>
              <p:cNvSpPr txBox="1"/>
              <p:nvPr/>
            </p:nvSpPr>
            <p:spPr>
              <a:xfrm>
                <a:off x="526509" y="4137987"/>
                <a:ext cx="9677400" cy="567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threshold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referring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maximum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unknown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ratio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accepted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probability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distribution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alteration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levels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𝑢𝑛𝑘𝑛𝑜𝑤𝑛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𝑟𝑎𝑡𝑖𝑜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𝑒𝑣𝑎𝑙𝑢𝑎𝑡𝑒𝑑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D56F43C-972C-2E0B-59DF-CDAE75D07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9" y="4137987"/>
                <a:ext cx="9677400" cy="567078"/>
              </a:xfrm>
              <a:prstGeom prst="rect">
                <a:avLst/>
              </a:prstGeom>
              <a:blipFill>
                <a:blip r:embed="rId5"/>
                <a:stretch>
                  <a:fillRect b="-17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6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Si possono combinare le due metriche?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C3D722F-D72C-DC49-2AD5-B636E8654555}"/>
              </a:ext>
            </a:extLst>
          </p:cNvPr>
          <p:cNvSpPr txBox="1">
            <a:spLocks/>
          </p:cNvSpPr>
          <p:nvPr/>
        </p:nvSpPr>
        <p:spPr>
          <a:xfrm>
            <a:off x="838200" y="1681550"/>
            <a:ext cx="10515600" cy="191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La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metrica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riflettere</a:t>
            </a:r>
            <a:r>
              <a:rPr lang="en-US" dirty="0"/>
              <a:t> </a:t>
            </a:r>
            <a:r>
              <a:rPr lang="en-US" dirty="0" err="1"/>
              <a:t>l’accuracy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la rete non </a:t>
            </a:r>
            <a:r>
              <a:rPr lang="en-US" dirty="0" err="1"/>
              <a:t>emette</a:t>
            </a:r>
            <a:r>
              <a:rPr lang="en-US" dirty="0"/>
              <a:t> </a:t>
            </a:r>
            <a:r>
              <a:rPr lang="en-US" dirty="0" err="1"/>
              <a:t>sconosciuti</a:t>
            </a:r>
            <a:endParaRPr lang="en-US" dirty="0"/>
          </a:p>
          <a:p>
            <a:pPr algn="l"/>
            <a:r>
              <a:rPr lang="it-IT" sz="2800" b="0" i="0" u="none" strike="noStrike" baseline="0" dirty="0">
                <a:latin typeface="CMR10"/>
              </a:rPr>
              <a:t>Quando ci sono sconosciuti la nuova metrica deve essere minore dell’accuracy</a:t>
            </a:r>
            <a:endParaRPr lang="it-IT" dirty="0"/>
          </a:p>
          <a:p>
            <a:pPr algn="l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29156C-9848-78CA-1304-1501FE67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C0CB52A-3A8F-9E01-8D56-A1D0E9816C48}"/>
                  </a:ext>
                </a:extLst>
              </p:cNvPr>
              <p:cNvSpPr txBox="1"/>
              <p:nvPr/>
            </p:nvSpPr>
            <p:spPr>
              <a:xfrm>
                <a:off x="2295833" y="3844018"/>
                <a:ext cx="6710516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b="1" i="1" smtClean="0">
                          <a:latin typeface="Cambria Math" panose="02040503050406030204" pitchFamily="18" charset="0"/>
                        </a:rPr>
                        <m:t>Definition</m:t>
                      </m:r>
                      <m:r>
                        <m:rPr>
                          <m:nor/>
                        </m:rPr>
                        <a:rPr lang="it-IT" b="1" i="1" smtClean="0">
                          <a:latin typeface="Cambria Math" panose="02040503050406030204" pitchFamily="18" charset="0"/>
                        </a:rPr>
                        <m:t> 4.3.2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Effectiveness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effectiveness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classifier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dataset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defined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b="0" i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C0CB52A-3A8F-9E01-8D56-A1D0E9816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33" y="3844018"/>
                <a:ext cx="6710516" cy="547650"/>
              </a:xfrm>
              <a:prstGeom prst="rect">
                <a:avLst/>
              </a:prstGeom>
              <a:blipFill>
                <a:blip r:embed="rId3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9C87748-DAA0-6975-FA42-A8D132792206}"/>
                  </a:ext>
                </a:extLst>
              </p:cNvPr>
              <p:cNvSpPr txBox="1"/>
              <p:nvPr/>
            </p:nvSpPr>
            <p:spPr>
              <a:xfrm>
                <a:off x="2740742" y="4286363"/>
                <a:ext cx="6710516" cy="586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𝑒𝑓𝑓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𝑎𝑐𝑐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b="0" i="1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9C87748-DAA0-6975-FA42-A8D13279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742" y="4286363"/>
                <a:ext cx="6710516" cy="586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06F21-466D-A16A-C93E-E28CAA81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aumentata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5655648-D622-8577-C5EF-F120B191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EC89544-1A27-02B5-CE90-D51167617404}"/>
                  </a:ext>
                </a:extLst>
              </p:cNvPr>
              <p:cNvSpPr txBox="1"/>
              <p:nvPr/>
            </p:nvSpPr>
            <p:spPr>
              <a:xfrm>
                <a:off x="526509" y="1949336"/>
                <a:ext cx="11154082" cy="879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b="1" i="1" smtClean="0">
                          <a:latin typeface="Cambria Math" panose="02040503050406030204" pitchFamily="18" charset="0"/>
                        </a:rPr>
                        <m:t>Definition</m:t>
                      </m:r>
                      <m:r>
                        <m:rPr>
                          <m:nor/>
                        </m:rPr>
                        <a:rPr lang="it-IT" b="1" i="1" smtClean="0">
                          <a:latin typeface="Cambria Math" panose="02040503050406030204" pitchFamily="18" charset="0"/>
                        </a:rPr>
                        <m:t> 4.3.3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Augmented</m:t>
                          </m:r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robustness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classifier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tol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tolerance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dep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penalization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augmented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robustness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robAug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classifier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alteration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type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range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dataset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defined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b="0" i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EC89544-1A27-02B5-CE90-D5116761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9" y="1949336"/>
                <a:ext cx="11154082" cy="879023"/>
              </a:xfrm>
              <a:prstGeom prst="rect">
                <a:avLst/>
              </a:prstGeom>
              <a:blipFill>
                <a:blip r:embed="rId3"/>
                <a:stretch>
                  <a:fillRect l="-601" r="-219" b="-7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3E6A8F1-055C-7152-D6F5-84B2FFE86B7C}"/>
                  </a:ext>
                </a:extLst>
              </p:cNvPr>
              <p:cNvSpPr txBox="1"/>
              <p:nvPr/>
            </p:nvSpPr>
            <p:spPr>
              <a:xfrm>
                <a:off x="2347730" y="3087008"/>
                <a:ext cx="8412880" cy="867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𝑟𝑜𝑏𝐴𝑢𝑔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𝑡𝑜𝑙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𝑒𝑓𝑓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𝑑𝑒𝑝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𝑒𝑓𝑓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d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3E6A8F1-055C-7152-D6F5-84B2FFE86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30" y="3087008"/>
                <a:ext cx="8412880" cy="8674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D56F43C-972C-2E0B-59DF-CDAE75D07F07}"/>
                  </a:ext>
                </a:extLst>
              </p:cNvPr>
              <p:cNvSpPr txBox="1"/>
              <p:nvPr/>
            </p:nvSpPr>
            <p:spPr>
              <a:xfrm>
                <a:off x="526509" y="4137987"/>
                <a:ext cx="9677400" cy="567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threshold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referring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minimum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effectiveness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accepted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probability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distribution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alteration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levels</m:t>
                      </m:r>
                      <m:r>
                        <m:rPr>
                          <m:nor/>
                        </m:rP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D56F43C-972C-2E0B-59DF-CDAE75D07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9" y="4137987"/>
                <a:ext cx="9677400" cy="567078"/>
              </a:xfrm>
              <a:prstGeom prst="rect">
                <a:avLst/>
              </a:prstGeom>
              <a:blipFill>
                <a:blip r:embed="rId5"/>
                <a:stretch>
                  <a:fillRect l="-441" b="-32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16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rumore gaussiano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Immagine 8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D07099E-27EA-4E86-173D-04887123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2089"/>
            <a:ext cx="4644750" cy="3960000"/>
          </a:xfrm>
          <a:prstGeom prst="rect">
            <a:avLst/>
          </a:prstGeom>
        </p:spPr>
      </p:pic>
      <p:pic>
        <p:nvPicPr>
          <p:cNvPr id="11" name="Immagine 10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98975DEB-535A-78E9-333F-2DC46604B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926" y="1822089"/>
            <a:ext cx="4644749" cy="3960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6F700A-900F-1C84-512A-FA2F857A2507}"/>
              </a:ext>
            </a:extLst>
          </p:cNvPr>
          <p:cNvSpPr txBox="1"/>
          <p:nvPr/>
        </p:nvSpPr>
        <p:spPr>
          <a:xfrm>
            <a:off x="8977842" y="57195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BNN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0E3471E-8183-D29E-3B3A-A54D8EE2E5B0}"/>
              </a:ext>
            </a:extLst>
          </p:cNvPr>
          <p:cNvSpPr txBox="1"/>
          <p:nvPr/>
        </p:nvSpPr>
        <p:spPr>
          <a:xfrm>
            <a:off x="2606299" y="5719596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Standard NN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Risultati senza uso di incertezza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BE9F20-5891-8406-2B8F-D015950724A1}"/>
                  </a:ext>
                </a:extLst>
              </p:cNvPr>
              <p:cNvSpPr txBox="1"/>
              <p:nvPr/>
            </p:nvSpPr>
            <p:spPr>
              <a:xfrm>
                <a:off x="8972550" y="2861514"/>
                <a:ext cx="23812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=0.9681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BE9F20-5891-8406-2B8F-D01595072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550" y="2861514"/>
                <a:ext cx="2381250" cy="246221"/>
              </a:xfrm>
              <a:prstGeom prst="rect">
                <a:avLst/>
              </a:prstGeom>
              <a:blipFill>
                <a:blip r:embed="rId5"/>
                <a:stretch>
                  <a:fillRect r="-256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3052979" y="2861514"/>
                <a:ext cx="23812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=0.9740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79" y="2861514"/>
                <a:ext cx="2381250" cy="246221"/>
              </a:xfrm>
              <a:prstGeom prst="rect">
                <a:avLst/>
              </a:prstGeom>
              <a:blipFill>
                <a:blip r:embed="rId6"/>
                <a:stretch>
                  <a:fillRect r="-513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52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D718729D-83CB-9581-366D-9BC65A1D8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822089"/>
            <a:ext cx="3800250" cy="324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rumore gaussiano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Usando incertezza aleatoria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1128600" y="5197054"/>
                <a:ext cx="23812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=0.9842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00" y="5197054"/>
                <a:ext cx="2381250" cy="246221"/>
              </a:xfrm>
              <a:prstGeom prst="rect">
                <a:avLst/>
              </a:prstGeom>
              <a:blipFill>
                <a:blip r:embed="rId4"/>
                <a:stretch>
                  <a:fillRect r="-512" b="-1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D2DFA067-47F9-640B-ACB7-F4CEA3323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788" y="1822089"/>
            <a:ext cx="3800250" cy="3240000"/>
          </a:xfrm>
          <a:prstGeom prst="rect">
            <a:avLst/>
          </a:prstGeom>
        </p:spPr>
      </p:pic>
      <p:pic>
        <p:nvPicPr>
          <p:cNvPr id="10" name="Immagine 9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1AFD11DA-B676-E936-8552-BC86A963C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476" y="1822089"/>
            <a:ext cx="3793500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/>
              <p:nvPr/>
            </p:nvSpPr>
            <p:spPr>
              <a:xfrm>
                <a:off x="4943475" y="5159890"/>
                <a:ext cx="2681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𝑏𝐼𝑛𝑑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𝐺𝑎𝑢𝑠𝑠𝑖𝑎𝑛𝑁𝑜𝑖𝑠𝑒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=0.9624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475" y="5159890"/>
                <a:ext cx="2681175" cy="246221"/>
              </a:xfrm>
              <a:prstGeom prst="rect">
                <a:avLst/>
              </a:prstGeom>
              <a:blipFill>
                <a:blip r:embed="rId7"/>
                <a:stretch>
                  <a:fillRect l="-227" r="-455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/>
              <p:nvPr/>
            </p:nvSpPr>
            <p:spPr>
              <a:xfrm>
                <a:off x="8943975" y="5165326"/>
                <a:ext cx="2681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𝑟𝑜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𝑏𝐴𝑢𝑔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𝐺𝑎𝑢𝑠𝑠𝑖𝑎𝑛𝑁𝑜𝑖𝑠𝑒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=0.92</m:t>
                    </m:r>
                  </m:oMath>
                </a14:m>
                <a:r>
                  <a:rPr lang="it-IT" sz="1600" dirty="0"/>
                  <a:t>17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75" y="5165326"/>
                <a:ext cx="2681175" cy="246221"/>
              </a:xfrm>
              <a:prstGeom prst="rect">
                <a:avLst/>
              </a:prstGeom>
              <a:blipFill>
                <a:blip r:embed="rId8"/>
                <a:stretch>
                  <a:fillRect l="-1818" t="-24390" r="-2500" b="-48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42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traslazione verticale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D07099E-27EA-4E86-173D-04887123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2325" y="1822089"/>
            <a:ext cx="4636499" cy="396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8975DEB-535A-78E9-333F-2DC46604B2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4051" y="1822089"/>
            <a:ext cx="4636499" cy="3960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6F700A-900F-1C84-512A-FA2F857A2507}"/>
              </a:ext>
            </a:extLst>
          </p:cNvPr>
          <p:cNvSpPr txBox="1"/>
          <p:nvPr/>
        </p:nvSpPr>
        <p:spPr>
          <a:xfrm>
            <a:off x="8977842" y="57195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BNN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0E3471E-8183-D29E-3B3A-A54D8EE2E5B0}"/>
              </a:ext>
            </a:extLst>
          </p:cNvPr>
          <p:cNvSpPr txBox="1"/>
          <p:nvPr/>
        </p:nvSpPr>
        <p:spPr>
          <a:xfrm>
            <a:off x="2606299" y="5719596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Standard NN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Risultati senza uso di incertezza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BE9F20-5891-8406-2B8F-D015950724A1}"/>
                  </a:ext>
                </a:extLst>
              </p:cNvPr>
              <p:cNvSpPr txBox="1"/>
              <p:nvPr/>
            </p:nvSpPr>
            <p:spPr>
              <a:xfrm>
                <a:off x="2320549" y="4671654"/>
                <a:ext cx="267055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𝑉𝑒𝑟𝑡𝑖𝑐𝑎𝑙𝑇𝑟𝑎𝑛𝑠𝑙𝑎𝑡𝑖𝑜𝑛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0.8412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BE9F20-5891-8406-2B8F-D01595072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4671654"/>
                <a:ext cx="2670551" cy="246221"/>
              </a:xfrm>
              <a:prstGeom prst="rect">
                <a:avLst/>
              </a:prstGeom>
              <a:blipFill>
                <a:blip r:embed="rId5"/>
                <a:stretch>
                  <a:fillRect l="-1826" r="-2055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8020050" y="4671653"/>
                <a:ext cx="27241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𝑉𝑒𝑟𝑡𝑖𝑐𝑎𝑙𝑇𝑟𝑎𝑛𝑠𝑙𝑎𝑡𝑖𝑜𝑛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it-IT" sz="1600" dirty="0"/>
                        <m:t>8625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050" y="4671653"/>
                <a:ext cx="2724150" cy="246221"/>
              </a:xfrm>
              <a:prstGeom prst="rect">
                <a:avLst/>
              </a:prstGeom>
              <a:blipFill>
                <a:blip r:embed="rId6"/>
                <a:stretch>
                  <a:fillRect l="-224" r="-895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12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BF5A07-8A3F-49D7-A144-9F611148B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7966"/>
          </a:xfrm>
        </p:spPr>
        <p:txBody>
          <a:bodyPr/>
          <a:lstStyle/>
          <a:p>
            <a:r>
              <a:rPr lang="it-IT" noProof="0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C043F-03DB-4891-9E32-BED5E716C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0262"/>
            <a:ext cx="10771871" cy="1763416"/>
          </a:xfrm>
        </p:spPr>
        <p:txBody>
          <a:bodyPr>
            <a:normAutofit/>
          </a:bodyPr>
          <a:lstStyle/>
          <a:p>
            <a:r>
              <a:rPr lang="it-IT" sz="2400" noProof="0" dirty="0"/>
              <a:t>Impiego di modelli di machine learning in diversi settori, spesso eseguendo funzioni </a:t>
            </a:r>
            <a:r>
              <a:rPr lang="it-IT" sz="2400" b="1" noProof="0" dirty="0"/>
              <a:t>critiche</a:t>
            </a:r>
            <a:endParaRPr lang="it-IT" sz="2400" noProof="0" dirty="0"/>
          </a:p>
          <a:p>
            <a:r>
              <a:rPr lang="it-IT" sz="2400" noProof="0" dirty="0"/>
              <a:t>Apprendimento direttamente dai dati</a:t>
            </a:r>
          </a:p>
          <a:p>
            <a:r>
              <a:rPr lang="it-IT" sz="2400" noProof="0" dirty="0"/>
              <a:t>Utilizzo a </a:t>
            </a:r>
            <a:r>
              <a:rPr lang="it-IT" sz="2400" b="1" noProof="0" dirty="0"/>
              <a:t>scatola nera</a:t>
            </a:r>
            <a:endParaRPr lang="it-IT" sz="2400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75426C-DE47-D583-EEC0-A8F021E75DA2}"/>
              </a:ext>
            </a:extLst>
          </p:cNvPr>
          <p:cNvSpPr txBox="1"/>
          <p:nvPr/>
        </p:nvSpPr>
        <p:spPr>
          <a:xfrm>
            <a:off x="3952042" y="4177727"/>
            <a:ext cx="4287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Se i dati non sono rappresentativi?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Se ci sono perturbazioni nelle condizioni operative?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181A18-A7ED-2B11-531E-35CA59FE45B0}"/>
              </a:ext>
            </a:extLst>
          </p:cNvPr>
          <p:cNvSpPr txBox="1"/>
          <p:nvPr/>
        </p:nvSpPr>
        <p:spPr>
          <a:xfrm>
            <a:off x="2994568" y="379833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ma…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ADC138-FE70-700C-DA97-CD6DE211DC06}"/>
              </a:ext>
            </a:extLst>
          </p:cNvPr>
          <p:cNvSpPr txBox="1"/>
          <p:nvPr/>
        </p:nvSpPr>
        <p:spPr>
          <a:xfrm>
            <a:off x="5036227" y="5475303"/>
            <a:ext cx="2119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noProof="0" dirty="0" err="1">
                <a:solidFill>
                  <a:srgbClr val="FF0000"/>
                </a:solidFill>
              </a:rPr>
              <a:t>Robustezza</a:t>
            </a:r>
            <a:endParaRPr lang="it-IT" sz="3200" dirty="0"/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B4C57E37-19B0-81E0-F42A-6FFD9B646EFB}"/>
              </a:ext>
            </a:extLst>
          </p:cNvPr>
          <p:cNvSpPr/>
          <p:nvPr/>
        </p:nvSpPr>
        <p:spPr>
          <a:xfrm>
            <a:off x="5878495" y="5246703"/>
            <a:ext cx="435006" cy="309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Carattere, biglietto da visita, memoria flash">
            <a:extLst>
              <a:ext uri="{FF2B5EF4-FFF2-40B4-BE49-F238E27FC236}">
                <a16:creationId xmlns:a16="http://schemas.microsoft.com/office/drawing/2014/main" id="{07B4AF2A-2170-A62A-FFE2-C795DF92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01" y="2120021"/>
            <a:ext cx="5296570" cy="1678311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0AAAFD-6AB3-3184-E945-2D30A5C4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5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  <p:bldP spid="8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18729D-83CB-9581-366D-9BC65A1D80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100" y="1844786"/>
            <a:ext cx="3800250" cy="31946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17E49E4-EDFB-8C14-B8B2-40231568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Robustezza a traslazione verticale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A164E5-9C09-BD69-9EF0-D6FEA72C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7955397E-A812-2BFB-7B26-F680A01CE149}"/>
              </a:ext>
            </a:extLst>
          </p:cNvPr>
          <p:cNvSpPr txBox="1">
            <a:spLocks/>
          </p:cNvSpPr>
          <p:nvPr/>
        </p:nvSpPr>
        <p:spPr>
          <a:xfrm>
            <a:off x="863638" y="85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/>
              <a:t>Usando incertezza aleatoria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/>
              <p:nvPr/>
            </p:nvSpPr>
            <p:spPr>
              <a:xfrm>
                <a:off x="1254163" y="5154865"/>
                <a:ext cx="27605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𝑉𝑒𝑟𝑡𝑖𝑐𝑎𝑙𝑇𝑟𝑎𝑛𝑠𝑙𝑎𝑡𝑖𝑜𝑛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=0.8994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D055851-AEB5-B6CB-E06C-0D38440C9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163" y="5154865"/>
                <a:ext cx="2760512" cy="246221"/>
              </a:xfrm>
              <a:prstGeom prst="rect">
                <a:avLst/>
              </a:prstGeom>
              <a:blipFill>
                <a:blip r:embed="rId4"/>
                <a:stretch>
                  <a:fillRect l="-221" r="-442" b="-1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D2DFA067-47F9-640B-ACB7-F4CEA33238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48163" y="1822089"/>
            <a:ext cx="3793499" cy="324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AFD11DA-B676-E936-8552-BC86A963C1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070476" y="1822089"/>
            <a:ext cx="3793499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/>
              <p:nvPr/>
            </p:nvSpPr>
            <p:spPr>
              <a:xfrm>
                <a:off x="4733925" y="5159890"/>
                <a:ext cx="309818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𝑟𝑜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𝑏𝐼𝑛𝑑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𝑉𝑒𝑟𝑡𝑖𝑐𝑎𝑙𝑇𝑟𝑎𝑛𝑠𝑙𝑎𝑡𝑖𝑜𝑛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=0.9065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E4286C8-44BC-F581-313E-DF8F1E54B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5159890"/>
                <a:ext cx="3098187" cy="246221"/>
              </a:xfrm>
              <a:prstGeom prst="rect">
                <a:avLst/>
              </a:prstGeom>
              <a:blipFill>
                <a:blip r:embed="rId7"/>
                <a:stretch>
                  <a:fillRect r="-197"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/>
              <p:nvPr/>
            </p:nvSpPr>
            <p:spPr>
              <a:xfrm>
                <a:off x="8658226" y="5159890"/>
                <a:ext cx="301455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𝑟𝑜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𝑏𝐴𝑢𝑔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𝑉𝑒𝑟𝑡𝑖𝑐𝑎𝑙𝑇𝑟𝑎𝑛𝑠𝑙𝑎𝑡𝑖𝑜𝑛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it-IT" sz="1600" dirty="0"/>
                  <a:t>7863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7C3AE3E-518F-FA6C-D577-017CD698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226" y="5159890"/>
                <a:ext cx="3014550" cy="246221"/>
              </a:xfrm>
              <a:prstGeom prst="rect">
                <a:avLst/>
              </a:prstGeom>
              <a:blipFill>
                <a:blip r:embed="rId8"/>
                <a:stretch>
                  <a:fillRect l="-1616" t="-24390" r="-3434" b="-48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114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C102-29F8-4E43-B3CE-901DCF18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5201-C795-4B3E-8A16-A5D07F46C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31" y="1873260"/>
            <a:ext cx="10515600" cy="3060689"/>
          </a:xfrm>
        </p:spPr>
        <p:txBody>
          <a:bodyPr>
            <a:normAutofit/>
          </a:bodyPr>
          <a:lstStyle/>
          <a:p>
            <a:r>
              <a:rPr lang="it-IT" noProof="0" dirty="0"/>
              <a:t>Le BNN usate senza incertezza non portano un miglioramento significativo rispetto alle reti neurali standard</a:t>
            </a:r>
          </a:p>
          <a:p>
            <a:r>
              <a:rPr lang="it-IT" noProof="0" dirty="0"/>
              <a:t>L’incertezza stimata aiuta a diminuire il numero di predizioni errate, aumentando intrinsecamente la robustezza della rete</a:t>
            </a:r>
          </a:p>
          <a:p>
            <a:r>
              <a:rPr lang="it-IT" noProof="0" dirty="0"/>
              <a:t>Usare solo accuracy non basta</a:t>
            </a:r>
          </a:p>
          <a:p>
            <a:r>
              <a:rPr lang="it-IT" noProof="0" dirty="0"/>
              <a:t>L’incertezza va inclusa nella valutazione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0688F4-2C62-7976-93EF-80E31D8DA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0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8C3FFB-E896-F245-9293-6D6523F54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085" y="2648366"/>
            <a:ext cx="8816723" cy="87456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it-IT" sz="2400" noProof="0" dirty="0">
                <a:latin typeface="Rubik" panose="00000500000000000000" pitchFamily="2" charset="-79"/>
                <a:cs typeface="Rubik" panose="00000500000000000000" pitchFamily="2" charset="-79"/>
              </a:rPr>
              <a:t>Evaluating the Robustness of Bayesian Neural Networks By Exploiting </a:t>
            </a:r>
            <a:r>
              <a:rPr lang="it-IT" sz="2400" noProof="0" dirty="0" err="1">
                <a:latin typeface="Rubik" panose="00000500000000000000" pitchFamily="2" charset="-79"/>
                <a:cs typeface="Rubik" panose="00000500000000000000" pitchFamily="2" charset="-79"/>
              </a:rPr>
              <a:t>Uncertainty</a:t>
            </a:r>
            <a:r>
              <a:rPr lang="it-IT" sz="2400" noProof="0" dirty="0">
                <a:latin typeface="Rubik" panose="00000500000000000000" pitchFamily="2" charset="-79"/>
                <a:cs typeface="Rubik" panose="00000500000000000000" pitchFamily="2" charset="-79"/>
              </a:rPr>
              <a:t>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C08528-4D85-9842-9163-081797AAA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9326" y="4322719"/>
            <a:ext cx="1694094" cy="87456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it-IT" sz="1600" noProof="0" dirty="0">
                <a:latin typeface="Rubik" panose="00000500000000000000" pitchFamily="2" charset="-79"/>
                <a:cs typeface="Rubik" panose="00000500000000000000" pitchFamily="2" charset="-79"/>
              </a:rPr>
              <a:t>Candidato:</a:t>
            </a:r>
          </a:p>
          <a:p>
            <a:pPr algn="l"/>
            <a:r>
              <a:rPr lang="it-IT" sz="1600" b="1" noProof="0" dirty="0">
                <a:latin typeface="Rubik" panose="00000500000000000000" pitchFamily="2" charset="-79"/>
                <a:cs typeface="Rubik" panose="00000500000000000000" pitchFamily="2" charset="-79"/>
              </a:rPr>
              <a:t>Wasim Essbai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35D43417-D627-F628-22D4-BEC4A32D19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8702" y="262786"/>
          <a:ext cx="1233488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234227" imgH="1135088" progId="Acrobat.Document.DC">
                  <p:embed/>
                </p:oleObj>
              </mc:Choice>
              <mc:Fallback>
                <p:oleObj name="Acrobat Document" r:id="rId2" imgW="1234227" imgH="1135088" progId="Acrobat.Document.DC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35D43417-D627-F628-22D4-BEC4A32D19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702" y="262786"/>
                        <a:ext cx="1233488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61BE96-3FBC-F997-1650-25BBC851C730}"/>
              </a:ext>
            </a:extLst>
          </p:cNvPr>
          <p:cNvSpPr txBox="1"/>
          <p:nvPr/>
        </p:nvSpPr>
        <p:spPr>
          <a:xfrm>
            <a:off x="3950205" y="1503452"/>
            <a:ext cx="3630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baseline="0" dirty="0">
                <a:latin typeface="F34"/>
              </a:rPr>
              <a:t>Università degli Studi di Bergamo</a:t>
            </a:r>
            <a:endParaRPr lang="it-IT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8F3785-B006-3D9C-25FD-BF5859D7A05A}"/>
              </a:ext>
            </a:extLst>
          </p:cNvPr>
          <p:cNvSpPr txBox="1"/>
          <p:nvPr/>
        </p:nvSpPr>
        <p:spPr>
          <a:xfrm>
            <a:off x="1813369" y="1903562"/>
            <a:ext cx="7904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baseline="0" dirty="0">
                <a:latin typeface="F34"/>
              </a:rPr>
              <a:t>Dipartimento di ingegneria Gestionale, dell’informazione della produzione</a:t>
            </a:r>
            <a:endParaRPr lang="it-IT" sz="20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EB3E1040-A1D0-720F-AEF4-D786DFEAFBE2}"/>
              </a:ext>
            </a:extLst>
          </p:cNvPr>
          <p:cNvSpPr txBox="1">
            <a:spLocks/>
          </p:cNvSpPr>
          <p:nvPr/>
        </p:nvSpPr>
        <p:spPr>
          <a:xfrm>
            <a:off x="535479" y="3742696"/>
            <a:ext cx="2555775" cy="702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Relatore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:</a:t>
            </a:r>
          </a:p>
          <a:p>
            <a:pPr algn="l"/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Prof. Angelo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Gargantini</a:t>
            </a:r>
            <a:endParaRPr lang="en-US" sz="1600" b="1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641EEF99-BDCF-505A-49ED-997FD85B531F}"/>
              </a:ext>
            </a:extLst>
          </p:cNvPr>
          <p:cNvSpPr txBox="1">
            <a:spLocks/>
          </p:cNvSpPr>
          <p:nvPr/>
        </p:nvSpPr>
        <p:spPr>
          <a:xfrm>
            <a:off x="535480" y="4528205"/>
            <a:ext cx="2555775" cy="8745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Correlatori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:</a:t>
            </a:r>
          </a:p>
          <a:p>
            <a:pPr algn="l"/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Dott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. Andrea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Bombarda</a:t>
            </a:r>
            <a:endParaRPr lang="en-US" sz="1600" b="1" dirty="0"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algn="l"/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Dott.ssa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 Silvia Bonfanti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C6908BBA-EB1E-6BAD-4903-392BFCA7ED3A}"/>
              </a:ext>
            </a:extLst>
          </p:cNvPr>
          <p:cNvSpPr txBox="1">
            <a:spLocks/>
          </p:cNvSpPr>
          <p:nvPr/>
        </p:nvSpPr>
        <p:spPr>
          <a:xfrm>
            <a:off x="4597286" y="5577312"/>
            <a:ext cx="2997428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Anno </a:t>
            </a:r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Accademico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 2022-2023</a:t>
            </a:r>
          </a:p>
        </p:txBody>
      </p:sp>
    </p:spTree>
    <p:extLst>
      <p:ext uri="{BB962C8B-B14F-4D97-AF65-F5344CB8AC3E}">
        <p14:creationId xmlns:p14="http://schemas.microsoft.com/office/powerpoint/2010/main" val="148512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FD7A71-6A6D-E8BA-9638-EB6B698E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102729-6C52-22E8-AE80-528BE034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538"/>
            <a:ext cx="10515600" cy="209986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Si può usare la stima di incertezza per avere modelli più robusti?</a:t>
            </a:r>
            <a:endParaRPr lang="it-IT" noProof="0" dirty="0"/>
          </a:p>
          <a:p>
            <a:pPr>
              <a:spcAft>
                <a:spcPts val="600"/>
              </a:spcAft>
            </a:pPr>
            <a:r>
              <a:rPr lang="it-IT" noProof="0" dirty="0"/>
              <a:t>Come valutare la robustezza delle reti neurali </a:t>
            </a:r>
            <a:r>
              <a:rPr lang="it-IT" noProof="0" dirty="0" err="1"/>
              <a:t>bayesiane</a:t>
            </a:r>
            <a:r>
              <a:rPr lang="it-IT" noProof="0" dirty="0"/>
              <a:t> (BNN)?</a:t>
            </a:r>
          </a:p>
          <a:p>
            <a:pPr>
              <a:spcAft>
                <a:spcPts val="600"/>
              </a:spcAft>
            </a:pPr>
            <a:r>
              <a:rPr lang="it-IT" noProof="0" dirty="0"/>
              <a:t>Le BNN sono più robuste delle reti neurali standard?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C46F8F-540D-A061-DF39-954EDE1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CC2BE8A-354F-4CB3-35BD-20A033F50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4" t="7992" r="6403" b="3076"/>
          <a:stretch/>
        </p:blipFill>
        <p:spPr>
          <a:xfrm>
            <a:off x="3515922" y="2681850"/>
            <a:ext cx="5066160" cy="33817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1BBE71D-A7E4-8A85-0652-B688DE06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Reti neurali</a:t>
            </a:r>
          </a:p>
        </p:txBody>
      </p:sp>
      <p:pic>
        <p:nvPicPr>
          <p:cNvPr id="6" name="Immagine 5" descr="Immagine che contiene testo, diagramma, cerchio, schermata&#10;&#10;Descrizione generata automaticamente">
            <a:extLst>
              <a:ext uri="{FF2B5EF4-FFF2-40B4-BE49-F238E27FC236}">
                <a16:creationId xmlns:a16="http://schemas.microsoft.com/office/drawing/2014/main" id="{4D7DA7A5-19CF-869E-5A06-7EFE1CBACE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98" t="4429" r="19844" b="24828"/>
          <a:stretch/>
        </p:blipFill>
        <p:spPr>
          <a:xfrm>
            <a:off x="1667064" y="1487296"/>
            <a:ext cx="2395149" cy="139794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A09B08-A06F-16F0-50DA-683D4E42D887}"/>
              </a:ext>
            </a:extLst>
          </p:cNvPr>
          <p:cNvSpPr txBox="1"/>
          <p:nvPr/>
        </p:nvSpPr>
        <p:spPr>
          <a:xfrm>
            <a:off x="1898123" y="2919443"/>
            <a:ext cx="19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Neurone artificiale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49ECB77-1406-D6BC-2D7F-4B220CCE3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189" y="973543"/>
            <a:ext cx="617273" cy="226333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266723-26B5-ABF0-82F6-E2F413AC389A}"/>
              </a:ext>
            </a:extLst>
          </p:cNvPr>
          <p:cNvSpPr txBox="1"/>
          <p:nvPr/>
        </p:nvSpPr>
        <p:spPr>
          <a:xfrm>
            <a:off x="8564974" y="3223722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Layer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6C41D47D-7BD0-B855-82AB-7EB5E31B629C}"/>
              </a:ext>
            </a:extLst>
          </p:cNvPr>
          <p:cNvSpPr/>
          <p:nvPr/>
        </p:nvSpPr>
        <p:spPr>
          <a:xfrm>
            <a:off x="5412417" y="1781251"/>
            <a:ext cx="1367161" cy="81003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4825AA-EA7B-9276-8169-E2456573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7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BE71D-A7E4-8A85-0652-B688DE06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Reti neurali </a:t>
            </a:r>
            <a:r>
              <a:rPr lang="it-IT" noProof="0" dirty="0" err="1"/>
              <a:t>bayesiane</a:t>
            </a:r>
            <a:endParaRPr lang="it-IT" noProof="0" dirty="0"/>
          </a:p>
        </p:txBody>
      </p:sp>
      <p:pic>
        <p:nvPicPr>
          <p:cNvPr id="5" name="Immagine 4" descr="Immagine che contiene cerchio, diagramma, disegno, linea&#10;&#10;Descrizione generata automaticamente">
            <a:extLst>
              <a:ext uri="{FF2B5EF4-FFF2-40B4-BE49-F238E27FC236}">
                <a16:creationId xmlns:a16="http://schemas.microsoft.com/office/drawing/2014/main" id="{50D999BE-58B9-BE2A-4ED2-1315821C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22" y="1534012"/>
            <a:ext cx="3059696" cy="2736000"/>
          </a:xfrm>
          <a:prstGeom prst="rect">
            <a:avLst/>
          </a:prstGeom>
        </p:spPr>
      </p:pic>
      <p:pic>
        <p:nvPicPr>
          <p:cNvPr id="9" name="Immagine 8" descr="Immagine che contiene cerchio, diagramma, schizzo, clipart&#10;&#10;Descrizione generata automaticamente">
            <a:extLst>
              <a:ext uri="{FF2B5EF4-FFF2-40B4-BE49-F238E27FC236}">
                <a16:creationId xmlns:a16="http://schemas.microsoft.com/office/drawing/2014/main" id="{B5AE25FA-0A8B-A75C-A7D7-CA5FCB02E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023" y="1534012"/>
            <a:ext cx="3151691" cy="2736000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51BAA391-4565-284B-B243-042AC4D98E23}"/>
              </a:ext>
            </a:extLst>
          </p:cNvPr>
          <p:cNvSpPr/>
          <p:nvPr/>
        </p:nvSpPr>
        <p:spPr>
          <a:xfrm>
            <a:off x="5326638" y="2527581"/>
            <a:ext cx="1324303" cy="74886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D46293C-86D0-1074-6E9C-065B4284C4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1" t="19485" r="18150" b="13404"/>
          <a:stretch/>
        </p:blipFill>
        <p:spPr>
          <a:xfrm>
            <a:off x="4450127" y="4017872"/>
            <a:ext cx="2917461" cy="10365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AF5648-63ED-6D82-7260-71DB5C4A7F67}"/>
              </a:ext>
            </a:extLst>
          </p:cNvPr>
          <p:cNvSpPr txBox="1"/>
          <p:nvPr/>
        </p:nvSpPr>
        <p:spPr>
          <a:xfrm>
            <a:off x="4965804" y="4977481"/>
            <a:ext cx="20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Teorema di </a:t>
            </a:r>
            <a:r>
              <a:rPr lang="it-IT" i="1" dirty="0" err="1"/>
              <a:t>Bayes</a:t>
            </a:r>
            <a:endParaRPr lang="it-IT" i="1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1687033-3D8A-CA8F-4D2C-0F4A63B8AF4F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9152869" y="4270012"/>
            <a:ext cx="608175" cy="78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AB792C-39E7-8B6B-CB76-8C7BA35491B4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8622206" y="4270012"/>
            <a:ext cx="530663" cy="78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1818DED-2379-787A-CC38-44011B95F597}"/>
              </a:ext>
            </a:extLst>
          </p:cNvPr>
          <p:cNvSpPr txBox="1"/>
          <p:nvPr/>
        </p:nvSpPr>
        <p:spPr>
          <a:xfrm>
            <a:off x="8052787" y="5054426"/>
            <a:ext cx="1138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i="1" dirty="0"/>
              <a:t>Aleatoric</a:t>
            </a:r>
          </a:p>
          <a:p>
            <a:pPr algn="ctr"/>
            <a:r>
              <a:rPr lang="it-IT" sz="1600" i="1" dirty="0" err="1"/>
              <a:t>uncertainty</a:t>
            </a:r>
            <a:endParaRPr lang="it-IT" sz="1600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C99BE71-4D6F-3C53-FB63-C090FBA57FB3}"/>
              </a:ext>
            </a:extLst>
          </p:cNvPr>
          <p:cNvSpPr txBox="1"/>
          <p:nvPr/>
        </p:nvSpPr>
        <p:spPr>
          <a:xfrm>
            <a:off x="9191625" y="5054426"/>
            <a:ext cx="1138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i="1" dirty="0"/>
              <a:t>Epistemic</a:t>
            </a:r>
          </a:p>
          <a:p>
            <a:pPr algn="ctr"/>
            <a:r>
              <a:rPr lang="it-IT" sz="1600" i="1" dirty="0" err="1"/>
              <a:t>uncertainty</a:t>
            </a:r>
            <a:endParaRPr lang="it-IT" sz="1600" i="1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3EA93BD-9099-6313-5B1F-3D939EA7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FD7A71-6A6D-E8BA-9638-EB6B698E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Caso di studio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102729-6C52-22E8-AE80-528BE034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330"/>
            <a:ext cx="4532790" cy="2579472"/>
          </a:xfrm>
        </p:spPr>
        <p:txBody>
          <a:bodyPr>
            <a:normAutofit fontScale="92500" lnSpcReduction="20000"/>
          </a:bodyPr>
          <a:lstStyle/>
          <a:p>
            <a:r>
              <a:rPr lang="it-IT" noProof="0" dirty="0"/>
              <a:t>Classificazione di immagini</a:t>
            </a:r>
          </a:p>
          <a:p>
            <a:r>
              <a:rPr lang="it-IT" noProof="0" dirty="0"/>
              <a:t>Dataset: MNIST</a:t>
            </a:r>
          </a:p>
          <a:p>
            <a:r>
              <a:rPr lang="it-IT" noProof="0" dirty="0"/>
              <a:t>Architettura della rete:</a:t>
            </a:r>
          </a:p>
          <a:p>
            <a:pPr lvl="1"/>
            <a:r>
              <a:rPr lang="it-IT" noProof="0" dirty="0" err="1"/>
              <a:t>Multilayer</a:t>
            </a:r>
            <a:r>
              <a:rPr lang="it-IT" noProof="0" dirty="0"/>
              <a:t> </a:t>
            </a:r>
            <a:r>
              <a:rPr lang="it-IT" noProof="0" dirty="0" err="1"/>
              <a:t>Perceptron</a:t>
            </a:r>
            <a:r>
              <a:rPr lang="it-IT" noProof="0" dirty="0"/>
              <a:t> (MLP)</a:t>
            </a:r>
          </a:p>
          <a:p>
            <a:pPr lvl="1"/>
            <a:r>
              <a:rPr lang="it-IT" noProof="0" dirty="0"/>
              <a:t>Input layer: 784 neuroni</a:t>
            </a:r>
          </a:p>
          <a:p>
            <a:pPr lvl="1"/>
            <a:r>
              <a:rPr lang="it-IT" noProof="0" dirty="0"/>
              <a:t>Hidden layer: 100 neuroni</a:t>
            </a:r>
          </a:p>
          <a:p>
            <a:pPr lvl="1"/>
            <a:r>
              <a:rPr lang="it-IT" noProof="0" dirty="0"/>
              <a:t>Output layer: 10 neuroni</a:t>
            </a:r>
          </a:p>
          <a:p>
            <a:pPr lvl="1"/>
            <a:endParaRPr lang="it-IT" u="sng" noProof="0" dirty="0"/>
          </a:p>
        </p:txBody>
      </p:sp>
      <p:pic>
        <p:nvPicPr>
          <p:cNvPr id="6" name="Immagine 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F746079-0832-5C1B-1B07-741738514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955" y="4020035"/>
            <a:ext cx="2373025" cy="1627107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9AF2EEA4-E605-42F9-244C-13CBF5A0AC7B}"/>
              </a:ext>
            </a:extLst>
          </p:cNvPr>
          <p:cNvSpPr/>
          <p:nvPr/>
        </p:nvSpPr>
        <p:spPr>
          <a:xfrm>
            <a:off x="4661025" y="4815833"/>
            <a:ext cx="725010" cy="16665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FDC34E0-A66F-47FB-0BAB-183BA5CA7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10" y="3916094"/>
            <a:ext cx="1501270" cy="1966130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2B90CA4B-71A7-39B1-85A0-7DCEFCA9F7A6}"/>
              </a:ext>
            </a:extLst>
          </p:cNvPr>
          <p:cNvSpPr/>
          <p:nvPr/>
        </p:nvSpPr>
        <p:spPr>
          <a:xfrm>
            <a:off x="7043900" y="4815833"/>
            <a:ext cx="725010" cy="16665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04F314A-03EC-69C2-5A87-8234CB818390}"/>
                  </a:ext>
                </a:extLst>
              </p:cNvPr>
              <p:cNvSpPr txBox="1"/>
              <p:nvPr/>
            </p:nvSpPr>
            <p:spPr>
              <a:xfrm>
                <a:off x="7824640" y="3730988"/>
                <a:ext cx="725009" cy="2336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04F314A-03EC-69C2-5A87-8234CB818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640" y="3730988"/>
                <a:ext cx="725009" cy="2336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2B1D701-B338-9901-C446-15D64801A02D}"/>
                  </a:ext>
                </a:extLst>
              </p:cNvPr>
              <p:cNvSpPr txBox="1"/>
              <p:nvPr/>
            </p:nvSpPr>
            <p:spPr>
              <a:xfrm>
                <a:off x="9179510" y="4760659"/>
                <a:ext cx="1577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it-IT" dirty="0"/>
                  <a:t> Bernoulli(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2B1D701-B338-9901-C446-15D64801A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10" y="4760659"/>
                <a:ext cx="1577548" cy="276999"/>
              </a:xfrm>
              <a:prstGeom prst="rect">
                <a:avLst/>
              </a:prstGeom>
              <a:blipFill>
                <a:blip r:embed="rId6"/>
                <a:stretch>
                  <a:fillRect l="-5405" t="-28889" r="-8880" b="-5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25A2F315-DB53-8EA7-CD9B-AFD03AD31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6" y="174215"/>
            <a:ext cx="5458503" cy="1674904"/>
          </a:xfrm>
        </p:spPr>
        <p:txBody>
          <a:bodyPr anchor="ctr">
            <a:normAutofit/>
          </a:bodyPr>
          <a:lstStyle/>
          <a:p>
            <a:r>
              <a:rPr lang="it-IT" sz="3500" noProof="0" dirty="0"/>
              <a:t>Classificazione con incertezza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E062E5A-0A64-41AB-EEBD-D401EF42DA66}"/>
              </a:ext>
            </a:extLst>
          </p:cNvPr>
          <p:cNvCxnSpPr>
            <a:cxnSpLocks/>
          </p:cNvCxnSpPr>
          <p:nvPr/>
        </p:nvCxnSpPr>
        <p:spPr>
          <a:xfrm>
            <a:off x="7994480" y="0"/>
            <a:ext cx="38406" cy="6065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D927A26-2B0B-B408-5A1A-E112405B3A9C}"/>
              </a:ext>
            </a:extLst>
          </p:cNvPr>
          <p:cNvSpPr/>
          <p:nvPr/>
        </p:nvSpPr>
        <p:spPr>
          <a:xfrm>
            <a:off x="1673839" y="1652651"/>
            <a:ext cx="1759135" cy="1153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BNN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FF0D74D-2039-B1C4-0EF2-3FE56C3D612B}"/>
              </a:ext>
            </a:extLst>
          </p:cNvPr>
          <p:cNvSpPr/>
          <p:nvPr/>
        </p:nvSpPr>
        <p:spPr>
          <a:xfrm>
            <a:off x="689704" y="2491493"/>
            <a:ext cx="833942" cy="366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FC272C-F923-F1E4-9B65-06F5F41F3D1E}"/>
              </a:ext>
            </a:extLst>
          </p:cNvPr>
          <p:cNvSpPr txBox="1"/>
          <p:nvPr/>
        </p:nvSpPr>
        <p:spPr>
          <a:xfrm>
            <a:off x="271569" y="2167645"/>
            <a:ext cx="97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Input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221D98-2B25-91B8-CA7D-6A11C1AB44D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32974" y="1652651"/>
            <a:ext cx="1366717" cy="576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F7256BB-4692-C2E7-7BF5-97B518B27CD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32974" y="2229354"/>
            <a:ext cx="1366717" cy="78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6BA396F-68DB-4B07-5113-A22CE0E09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80" y="1225910"/>
            <a:ext cx="743531" cy="89605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900F9D0-C3A8-FD2C-6E1B-E52E96A4C965}"/>
              </a:ext>
            </a:extLst>
          </p:cNvPr>
          <p:cNvSpPr txBox="1"/>
          <p:nvPr/>
        </p:nvSpPr>
        <p:spPr>
          <a:xfrm>
            <a:off x="4807459" y="1365735"/>
            <a:ext cx="1207970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Predizione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538EBE4-C8BF-5C91-866E-B0702F751DE3}"/>
              </a:ext>
            </a:extLst>
          </p:cNvPr>
          <p:cNvSpPr txBox="1"/>
          <p:nvPr/>
        </p:nvSpPr>
        <p:spPr>
          <a:xfrm>
            <a:off x="5950631" y="1141689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e.g.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39D8D42-D382-A8BA-E67D-D8A1D69C0F7E}"/>
              </a:ext>
            </a:extLst>
          </p:cNvPr>
          <p:cNvSpPr txBox="1"/>
          <p:nvPr/>
        </p:nvSpPr>
        <p:spPr>
          <a:xfrm>
            <a:off x="4803827" y="2791895"/>
            <a:ext cx="1365928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/>
              <a:t>Sconosciuto</a:t>
            </a:r>
          </a:p>
        </p:txBody>
      </p:sp>
      <p:pic>
        <p:nvPicPr>
          <p:cNvPr id="33" name="Immagine 32" descr="Immagine che contiene illustrazione, disegno, cartone animato, schizzo&#10;&#10;Descrizione generata automaticamente">
            <a:extLst>
              <a:ext uri="{FF2B5EF4-FFF2-40B4-BE49-F238E27FC236}">
                <a16:creationId xmlns:a16="http://schemas.microsoft.com/office/drawing/2014/main" id="{B619CEE8-CBE0-467D-8510-548107BD0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191" y="2491493"/>
            <a:ext cx="1347639" cy="1009428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697656CF-DA68-8466-B02B-B1B6E5A7B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06" y="3592214"/>
            <a:ext cx="3694169" cy="2431649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032B5268-5EAD-24CF-0F17-2AE097FA2A3D}"/>
              </a:ext>
            </a:extLst>
          </p:cNvPr>
          <p:cNvSpPr/>
          <p:nvPr/>
        </p:nvSpPr>
        <p:spPr>
          <a:xfrm>
            <a:off x="3187083" y="4341181"/>
            <a:ext cx="45719" cy="6214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3EF4F1E-3D85-7113-0602-E15AC7751F63}"/>
              </a:ext>
            </a:extLst>
          </p:cNvPr>
          <p:cNvSpPr txBox="1"/>
          <p:nvPr/>
        </p:nvSpPr>
        <p:spPr>
          <a:xfrm>
            <a:off x="5094076" y="4176165"/>
            <a:ext cx="3015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Idea:</a:t>
            </a:r>
          </a:p>
          <a:p>
            <a:r>
              <a:rPr lang="it-IT" dirty="0"/>
              <a:t>Quando l’incertezza supera una certa soglia il sistema dichiara di non sapere la classe.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F24B329F-8780-32A2-220D-0E5A8DDB3C92}"/>
              </a:ext>
            </a:extLst>
          </p:cNvPr>
          <p:cNvCxnSpPr>
            <a:cxnSpLocks/>
          </p:cNvCxnSpPr>
          <p:nvPr/>
        </p:nvCxnSpPr>
        <p:spPr>
          <a:xfrm>
            <a:off x="3192186" y="3382174"/>
            <a:ext cx="31738" cy="25037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4676A0A-C4DF-2A4E-4A37-6E6E0B32E26F}"/>
              </a:ext>
            </a:extLst>
          </p:cNvPr>
          <p:cNvSpPr txBox="1"/>
          <p:nvPr/>
        </p:nvSpPr>
        <p:spPr>
          <a:xfrm>
            <a:off x="3286940" y="329396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/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𝑚𝑎𝑥𝑈𝑛𝑐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blipFill>
                <a:blip r:embed="rId7"/>
                <a:stretch>
                  <a:fillRect l="-1580" t="-2222" r="-221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985F641-99AD-3E0A-5532-4E2814CF52CA}"/>
              </a:ext>
            </a:extLst>
          </p:cNvPr>
          <p:cNvSpPr txBox="1"/>
          <p:nvPr/>
        </p:nvSpPr>
        <p:spPr>
          <a:xfrm>
            <a:off x="8120580" y="518704"/>
            <a:ext cx="156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Come definire la soglia?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1105404-2C51-0170-2405-F38E2790D66F}"/>
              </a:ext>
            </a:extLst>
          </p:cNvPr>
          <p:cNvSpPr txBox="1"/>
          <p:nvPr/>
        </p:nvSpPr>
        <p:spPr>
          <a:xfrm>
            <a:off x="8255487" y="1296343"/>
            <a:ext cx="328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Una possibile scelta è un’approssimazione lineare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867F207-9D89-7978-00A7-D5DFFDB56339}"/>
              </a:ext>
            </a:extLst>
          </p:cNvPr>
          <p:cNvSpPr txBox="1"/>
          <p:nvPr/>
        </p:nvSpPr>
        <p:spPr>
          <a:xfrm>
            <a:off x="8265012" y="3735644"/>
            <a:ext cx="328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L’accuracy diventa: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84215C86-4FC2-48B4-42A0-A97165A3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7C27140-63FD-39A0-1264-D3C9AFE57618}"/>
                  </a:ext>
                </a:extLst>
              </p:cNvPr>
              <p:cNvSpPr txBox="1"/>
              <p:nvPr/>
            </p:nvSpPr>
            <p:spPr>
              <a:xfrm>
                <a:off x="8494474" y="4213098"/>
                <a:ext cx="3470565" cy="501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𝑎𝑐𝑐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𝑐𝑙𝑎𝑠𝑠𝑖𝑓𝑖𝑐𝑎𝑧𝑖𝑜𝑛𝑖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𝑐𝑜𝑟𝑟𝑒𝑡𝑡𝑒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−#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𝑠𝑐𝑜𝑛𝑜𝑠𝑐𝑖𝑢𝑡𝑖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7C27140-63FD-39A0-1264-D3C9AFE57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474" y="4213098"/>
                <a:ext cx="3470565" cy="5011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473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29" grpId="0" animBg="1"/>
      <p:bldP spid="30" grpId="0"/>
      <p:bldP spid="31" grpId="0" animBg="1"/>
      <p:bldP spid="39" grpId="0"/>
      <p:bldP spid="43" grpId="0"/>
      <p:bldP spid="46" grpId="0"/>
      <p:bldP spid="47" grpId="0"/>
      <p:bldP spid="48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6" y="174215"/>
            <a:ext cx="4555199" cy="1674904"/>
          </a:xfrm>
        </p:spPr>
        <p:txBody>
          <a:bodyPr anchor="ctr">
            <a:normAutofit/>
          </a:bodyPr>
          <a:lstStyle/>
          <a:p>
            <a:r>
              <a:rPr lang="it-IT" sz="3500" noProof="0" dirty="0"/>
              <a:t>Incertezza aleatoria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152C4E-8BA1-7C7E-60A9-31E46B8D5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27" y="1682864"/>
            <a:ext cx="3176163" cy="63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=0.9(1−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04755A6-DE18-1735-BF21-D3708D4FA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00" y="2160000"/>
            <a:ext cx="4555200" cy="3744000"/>
          </a:xfrm>
          <a:prstGeom prst="rect">
            <a:avLst/>
          </a:prstGeom>
        </p:spPr>
      </p:pic>
      <p:pic>
        <p:nvPicPr>
          <p:cNvPr id="14" name="Immagine 1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E33EE6D-F2AF-5CD8-3052-333311A83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000" y="2160000"/>
            <a:ext cx="4453799" cy="37440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9E4606-D8E4-B8DD-8006-A474BA7B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171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6" y="174215"/>
            <a:ext cx="4372811" cy="1674904"/>
          </a:xfrm>
        </p:spPr>
        <p:txBody>
          <a:bodyPr anchor="ctr">
            <a:normAutofit/>
          </a:bodyPr>
          <a:lstStyle/>
          <a:p>
            <a:r>
              <a:rPr lang="it-IT" sz="3500" noProof="0" dirty="0"/>
              <a:t>Incertezza epistemica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=0.2(1−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81810A-5CC9-B76C-BF17-A94DB0D1A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42" y="1722376"/>
            <a:ext cx="2606266" cy="624894"/>
          </a:xfrm>
          <a:prstGeom prst="rect">
            <a:avLst/>
          </a:prstGeom>
        </p:spPr>
      </p:pic>
      <p:pic>
        <p:nvPicPr>
          <p:cNvPr id="6" name="Immagine 5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7019A1F2-E100-36B6-AE06-55D861026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00" y="2160000"/>
            <a:ext cx="4555201" cy="3744000"/>
          </a:xfrm>
          <a:prstGeom prst="rect">
            <a:avLst/>
          </a:prstGeom>
        </p:spPr>
      </p:pic>
      <p:pic>
        <p:nvPicPr>
          <p:cNvPr id="11" name="Immagine 10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7D4073C-5AAB-BC6C-B51B-8A3949A21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000" y="2160000"/>
            <a:ext cx="4453799" cy="3744000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28843FF-5B44-3855-96FA-97E49D0C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1733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5.5|7.2|9.4|15.9|3.1|1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3|30.9|4.4|21.5|53.6|28.8|42.6"/>
</p:tagLst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7655</TotalTime>
  <Words>923</Words>
  <Application>Microsoft Office PowerPoint</Application>
  <PresentationFormat>Widescreen</PresentationFormat>
  <Paragraphs>200</Paragraphs>
  <Slides>22</Slides>
  <Notes>20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CMR10</vt:lpstr>
      <vt:lpstr>F34</vt:lpstr>
      <vt:lpstr>Rubik</vt:lpstr>
      <vt:lpstr>Rubik Light</vt:lpstr>
      <vt:lpstr>Tema di Office</vt:lpstr>
      <vt:lpstr>Acrobat Document</vt:lpstr>
      <vt:lpstr>Evaluating the Robustness of Bayesian Neural Networks By Exploiting Uncertainty Estimation</vt:lpstr>
      <vt:lpstr>Introduzione</vt:lpstr>
      <vt:lpstr>Obiettivi</vt:lpstr>
      <vt:lpstr>Reti neurali</vt:lpstr>
      <vt:lpstr>Reti neurali bayesiane</vt:lpstr>
      <vt:lpstr>Caso di studio</vt:lpstr>
      <vt:lpstr>Classificazione con incertezza</vt:lpstr>
      <vt:lpstr>Incertezza aleatoria</vt:lpstr>
      <vt:lpstr>Incertezza epistemica</vt:lpstr>
      <vt:lpstr>Deviazione standard</vt:lpstr>
      <vt:lpstr>Alterazioni</vt:lpstr>
      <vt:lpstr>Robustezza: intuizione</vt:lpstr>
      <vt:lpstr>Robustezza: definizione</vt:lpstr>
      <vt:lpstr>Robustezza contro l’indecisione</vt:lpstr>
      <vt:lpstr>Si possono combinare le due metriche?</vt:lpstr>
      <vt:lpstr>Robustezza aumentata</vt:lpstr>
      <vt:lpstr>Robustezza a rumore gaussiano</vt:lpstr>
      <vt:lpstr>Robustezza a rumore gaussiano</vt:lpstr>
      <vt:lpstr>Robustezza a traslazione verticale</vt:lpstr>
      <vt:lpstr>Robustezza a traslazione verticale</vt:lpstr>
      <vt:lpstr>Conclusioni</vt:lpstr>
      <vt:lpstr>Evaluating the Robustness of Bayesian Neural Networks By Exploiting Uncertainty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wasim essbai</cp:lastModifiedBy>
  <cp:revision>307</cp:revision>
  <dcterms:created xsi:type="dcterms:W3CDTF">2018-11-28T11:02:36Z</dcterms:created>
  <dcterms:modified xsi:type="dcterms:W3CDTF">2023-10-10T11:28:12Z</dcterms:modified>
</cp:coreProperties>
</file>